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7"/>
  </p:notesMasterIdLst>
  <p:sldIdLst>
    <p:sldId id="337" r:id="rId2"/>
    <p:sldId id="369" r:id="rId3"/>
    <p:sldId id="370" r:id="rId4"/>
    <p:sldId id="372" r:id="rId5"/>
    <p:sldId id="373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75" d="100"/>
          <a:sy n="7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5ADA75-DD97-4770-9705-12ECA041F482}" type="datetimeFigureOut">
              <a:rPr lang="ar-IQ" smtClean="0"/>
              <a:t>12/03/1444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677BAC4-D3F9-4D4B-9965-7C450E03C42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330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A6E8D-56BE-4601-A6C2-BDF619BE0D49}" type="datetime1">
              <a:rPr lang="en-US" smtClean="0"/>
              <a:t>10/7/2022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0082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A37D-A908-402A-AA00-452C3B11F7CF}" type="datetime1">
              <a:rPr lang="en-US" smtClean="0"/>
              <a:t>10/7/2022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676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CA265-F2DC-485B-BBBB-F41D6EC8DF03}" type="datetime1">
              <a:rPr lang="en-US" smtClean="0"/>
              <a:t>10/7/2022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3876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1F6B-71FA-4BCE-80FA-DC32AA50F16B}" type="datetime1">
              <a:rPr lang="en-US" smtClean="0"/>
              <a:t>10/7/2022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7791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5EA2-493A-4B55-9A07-E73B7A0BECA0}" type="datetime1">
              <a:rPr lang="en-US" smtClean="0"/>
              <a:t>10/7/2022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51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DFDD7-2976-4D4A-B5A7-4C16D4C83729}" type="datetime1">
              <a:rPr lang="en-US" smtClean="0"/>
              <a:t>10/7/2022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832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89F42-B2CC-4906-9258-52F8250A9DDB}" type="datetime1">
              <a:rPr lang="en-US" smtClean="0"/>
              <a:t>10/7/2022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205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E1881-D42E-472B-A471-E48E087AC92A}" type="datetime1">
              <a:rPr lang="en-US" smtClean="0"/>
              <a:t>10/7/2022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7250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8BD-1525-478F-BC8D-7C7CC5837B20}" type="datetime1">
              <a:rPr lang="en-US" smtClean="0"/>
              <a:t>10/7/2022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3761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694D6-C3CE-44CA-A34F-E2E47A70CFC3}" type="datetime1">
              <a:rPr lang="en-US" smtClean="0"/>
              <a:t>10/7/2022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3608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CDC0-3470-4D44-81C0-CB87A97EF683}" type="datetime1">
              <a:rPr lang="en-US" smtClean="0"/>
              <a:t>10/7/2022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1241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F21F-CCFC-4209-926D-422A6D98A189}" type="datetime1">
              <a:rPr lang="en-US" smtClean="0"/>
              <a:t>10/7/2022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GEOLOGY</a:t>
            </a:r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D0E7B-AEA3-4B7D-84D8-52D4F3B222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5175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SEQUENCY </a:t>
            </a:r>
            <a:r>
              <a:rPr lang="en-US" b="1" dirty="0" smtClean="0">
                <a:solidFill>
                  <a:srgbClr val="002060"/>
                </a:solidFill>
              </a:rPr>
              <a:t>STRATAGRAPHY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1</a:t>
            </a:fld>
            <a:endParaRPr lang="ar-IQ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68" y="0"/>
            <a:ext cx="9144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2453996" y="548680"/>
            <a:ext cx="3894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b="1" dirty="0" smtClean="0">
                <a:solidFill>
                  <a:srgbClr val="002060"/>
                </a:solidFill>
              </a:rPr>
              <a:t>الاتـــــجــــــــاهــــــــــــات</a:t>
            </a:r>
            <a:endParaRPr lang="ar-IQ" sz="3600" b="1" dirty="0">
              <a:solidFill>
                <a:srgbClr val="00206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957736" y="6582975"/>
            <a:ext cx="11885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FIELD GEOLOGY</a:t>
            </a:r>
            <a:endParaRPr lang="ar-IQ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8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ar-IQ" sz="3200" b="1" dirty="0" smtClean="0">
                <a:solidFill>
                  <a:srgbClr val="002060"/>
                </a:solidFill>
              </a:rPr>
              <a:t>الاتجاهات</a:t>
            </a:r>
            <a:endParaRPr lang="ar-IQ" sz="3200" b="1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4016" y="1124744"/>
            <a:ext cx="8892480" cy="50014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IQ" b="1" u="sng" dirty="0" smtClean="0">
                <a:solidFill>
                  <a:srgbClr val="002060"/>
                </a:solidFill>
              </a:rPr>
              <a:t>الاتجاهات</a:t>
            </a:r>
            <a:r>
              <a:rPr lang="ar-IQ" b="1" u="sng" dirty="0">
                <a:solidFill>
                  <a:srgbClr val="002060"/>
                </a:solidFill>
              </a:rPr>
              <a:t>: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ar-IQ" dirty="0">
                <a:solidFill>
                  <a:srgbClr val="002060"/>
                </a:solidFill>
              </a:rPr>
              <a:t>     توجد ثلاث حالات يتم من خلالها تحديد اتجاه خط ما في الطبيعة نسبة الى مرجع معين.</a:t>
            </a:r>
            <a:endParaRPr lang="en-US" dirty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ar-IQ" b="1" dirty="0">
                <a:solidFill>
                  <a:srgbClr val="002060"/>
                </a:solidFill>
              </a:rPr>
              <a:t>الاتجاه الدائري الكامل (</a:t>
            </a:r>
            <a:r>
              <a:rPr lang="en-US" b="1" dirty="0">
                <a:solidFill>
                  <a:srgbClr val="002060"/>
                </a:solidFill>
              </a:rPr>
              <a:t>Whole Circle Bearing (W.C.B.)</a:t>
            </a:r>
            <a:r>
              <a:rPr lang="ar-IQ" b="1" dirty="0">
                <a:solidFill>
                  <a:srgbClr val="002060"/>
                </a:solidFill>
              </a:rPr>
              <a:t>) (</a:t>
            </a:r>
            <a:r>
              <a:rPr lang="en-US" b="1" dirty="0">
                <a:solidFill>
                  <a:srgbClr val="002060"/>
                </a:solidFill>
              </a:rPr>
              <a:t>Azimuth</a:t>
            </a:r>
            <a:r>
              <a:rPr lang="ar-IQ" b="1" dirty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ar-IQ" dirty="0">
                <a:solidFill>
                  <a:srgbClr val="002060"/>
                </a:solidFill>
              </a:rPr>
              <a:t>يقاس من الشمال باتجاه عقرب الساعة(</a:t>
            </a:r>
            <a:r>
              <a:rPr lang="en-US" dirty="0">
                <a:solidFill>
                  <a:srgbClr val="002060"/>
                </a:solidFill>
              </a:rPr>
              <a:t>Clockwise</a:t>
            </a:r>
            <a:r>
              <a:rPr lang="ar-IQ" dirty="0">
                <a:solidFill>
                  <a:srgbClr val="002060"/>
                </a:solidFill>
              </a:rPr>
              <a:t>).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ar-IQ" dirty="0">
                <a:solidFill>
                  <a:srgbClr val="002060"/>
                </a:solidFill>
              </a:rPr>
              <a:t>تتراوح قيمته من (</a:t>
            </a:r>
            <a:r>
              <a:rPr lang="en-US" dirty="0">
                <a:solidFill>
                  <a:srgbClr val="002060"/>
                </a:solidFill>
              </a:rPr>
              <a:t>0˚-360˚</a:t>
            </a:r>
            <a:r>
              <a:rPr lang="ar-IQ" dirty="0">
                <a:solidFill>
                  <a:srgbClr val="002060"/>
                </a:solidFill>
              </a:rPr>
              <a:t>).</a:t>
            </a:r>
            <a:endParaRPr lang="en-US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ar-IQ" dirty="0">
                <a:solidFill>
                  <a:srgbClr val="002060"/>
                </a:solidFill>
              </a:rPr>
              <a:t>يكتب بدون ذكر اتجاه كالاتي(60˚) شكل(</a:t>
            </a:r>
            <a:r>
              <a:rPr lang="en-US" dirty="0">
                <a:solidFill>
                  <a:srgbClr val="002060"/>
                </a:solidFill>
              </a:rPr>
              <a:t>-A</a:t>
            </a:r>
            <a:r>
              <a:rPr lang="ar-SA" dirty="0">
                <a:solidFill>
                  <a:srgbClr val="002060"/>
                </a:solidFill>
              </a:rPr>
              <a:t>1-1).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FIELD </a:t>
            </a:r>
            <a:r>
              <a:rPr lang="en-US" b="1" dirty="0" smtClean="0">
                <a:solidFill>
                  <a:srgbClr val="002060"/>
                </a:solidFill>
              </a:rPr>
              <a:t>GEOLOGY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10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ar-IQ" sz="2800" b="1" dirty="0">
                <a:solidFill>
                  <a:srgbClr val="002060"/>
                </a:solidFill>
              </a:rPr>
              <a:t>الاتجاه نصف الدائري (</a:t>
            </a:r>
            <a:r>
              <a:rPr lang="en-US" sz="2800" b="1" dirty="0">
                <a:solidFill>
                  <a:srgbClr val="002060"/>
                </a:solidFill>
              </a:rPr>
              <a:t>Half Circle Bearing(H.C.B.)</a:t>
            </a:r>
            <a:r>
              <a:rPr lang="ar-IQ" sz="2800" b="1" dirty="0">
                <a:solidFill>
                  <a:srgbClr val="002060"/>
                </a:solidFill>
              </a:rPr>
              <a:t>) (</a:t>
            </a:r>
            <a:r>
              <a:rPr lang="en-US" sz="2800" b="1" dirty="0">
                <a:solidFill>
                  <a:srgbClr val="002060"/>
                </a:solidFill>
              </a:rPr>
              <a:t>Pi Azimuth (PI AZ)</a:t>
            </a:r>
            <a:r>
              <a:rPr lang="ar-IQ" sz="2800" b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ar-IQ" sz="2800" dirty="0">
                <a:solidFill>
                  <a:srgbClr val="002060"/>
                </a:solidFill>
              </a:rPr>
              <a:t>يقاس اما من الشمال او من الجنوب باتجاه عقرب الساعة.</a:t>
            </a:r>
            <a:endParaRPr lang="en-US" sz="2800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ar-IQ" sz="2800" dirty="0">
                <a:solidFill>
                  <a:srgbClr val="002060"/>
                </a:solidFill>
              </a:rPr>
              <a:t>تتراوح قيمة من (</a:t>
            </a:r>
            <a:r>
              <a:rPr lang="en-US" sz="2800" dirty="0">
                <a:solidFill>
                  <a:srgbClr val="002060"/>
                </a:solidFill>
              </a:rPr>
              <a:t>0˚-180˚</a:t>
            </a:r>
            <a:r>
              <a:rPr lang="ar-IQ" sz="2800" dirty="0">
                <a:solidFill>
                  <a:srgbClr val="002060"/>
                </a:solidFill>
              </a:rPr>
              <a:t>).</a:t>
            </a:r>
            <a:endParaRPr lang="en-US" sz="2800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ar-IQ" sz="2800" dirty="0">
                <a:solidFill>
                  <a:srgbClr val="002060"/>
                </a:solidFill>
              </a:rPr>
              <a:t>يكتب بالشكل التالي (</a:t>
            </a:r>
            <a:r>
              <a:rPr lang="en-US" sz="2800" dirty="0">
                <a:solidFill>
                  <a:srgbClr val="002060"/>
                </a:solidFill>
              </a:rPr>
              <a:t>S60˚</a:t>
            </a:r>
            <a:r>
              <a:rPr lang="ar-IQ" sz="2800" dirty="0">
                <a:solidFill>
                  <a:srgbClr val="002060"/>
                </a:solidFill>
              </a:rPr>
              <a:t>) او (</a:t>
            </a:r>
            <a:r>
              <a:rPr lang="en-US" sz="2800" dirty="0">
                <a:solidFill>
                  <a:srgbClr val="002060"/>
                </a:solidFill>
              </a:rPr>
              <a:t>N60˚</a:t>
            </a:r>
            <a:r>
              <a:rPr lang="ar-IQ" sz="2800" dirty="0">
                <a:solidFill>
                  <a:srgbClr val="002060"/>
                </a:solidFill>
              </a:rPr>
              <a:t>) شكل(</a:t>
            </a:r>
            <a:r>
              <a:rPr lang="en-US" sz="2800" dirty="0">
                <a:solidFill>
                  <a:srgbClr val="002060"/>
                </a:solidFill>
              </a:rPr>
              <a:t>B</a:t>
            </a:r>
            <a:r>
              <a:rPr lang="ar-IQ" sz="2800" dirty="0">
                <a:solidFill>
                  <a:srgbClr val="002060"/>
                </a:solidFill>
              </a:rPr>
              <a:t>-1-1).</a:t>
            </a:r>
            <a:endParaRPr lang="en-US" sz="2800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ar-IQ" sz="2800" b="1" dirty="0">
                <a:solidFill>
                  <a:srgbClr val="002060"/>
                </a:solidFill>
              </a:rPr>
              <a:t>الاتجاه ربع الدائري (الربعي) (</a:t>
            </a:r>
            <a:r>
              <a:rPr lang="en-US" sz="2800" b="1" dirty="0">
                <a:solidFill>
                  <a:srgbClr val="002060"/>
                </a:solidFill>
              </a:rPr>
              <a:t>Reduce Bearing (R.B.G.) (Quarter</a:t>
            </a:r>
            <a:r>
              <a:rPr lang="ar-IQ" sz="2800" b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ar-IQ" sz="2800" dirty="0">
                <a:solidFill>
                  <a:srgbClr val="002060"/>
                </a:solidFill>
              </a:rPr>
              <a:t>يقاس من الشمال او الجنوب أما باتجاه دوران عرب الساعة او عكس دوران عقرب الساعة (</a:t>
            </a:r>
            <a:r>
              <a:rPr lang="en-US" sz="2800" dirty="0">
                <a:solidFill>
                  <a:srgbClr val="002060"/>
                </a:solidFill>
              </a:rPr>
              <a:t>Counterclockwise</a:t>
            </a:r>
            <a:r>
              <a:rPr lang="ar-IQ" sz="2800" dirty="0">
                <a:solidFill>
                  <a:srgbClr val="002060"/>
                </a:solidFill>
              </a:rPr>
              <a:t>) (</a:t>
            </a:r>
            <a:r>
              <a:rPr lang="en-US" sz="2800" dirty="0">
                <a:solidFill>
                  <a:srgbClr val="002060"/>
                </a:solidFill>
              </a:rPr>
              <a:t>Anticlockwise</a:t>
            </a:r>
            <a:r>
              <a:rPr lang="ar-IQ" sz="2800" dirty="0">
                <a:solidFill>
                  <a:srgbClr val="002060"/>
                </a:solidFill>
              </a:rPr>
              <a:t>).</a:t>
            </a:r>
            <a:endParaRPr lang="en-US" sz="2800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ar-IQ" sz="2800" dirty="0">
                <a:solidFill>
                  <a:srgbClr val="002060"/>
                </a:solidFill>
              </a:rPr>
              <a:t>تتراوح قيمته من (</a:t>
            </a:r>
            <a:r>
              <a:rPr lang="en-US" sz="2800" dirty="0">
                <a:solidFill>
                  <a:srgbClr val="002060"/>
                </a:solidFill>
              </a:rPr>
              <a:t>0˚-90˚</a:t>
            </a:r>
            <a:r>
              <a:rPr lang="ar-IQ" sz="2800" dirty="0">
                <a:solidFill>
                  <a:srgbClr val="002060"/>
                </a:solidFill>
              </a:rPr>
              <a:t>).</a:t>
            </a:r>
            <a:endParaRPr lang="en-US" sz="2800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ar-IQ" sz="2800" dirty="0">
                <a:solidFill>
                  <a:srgbClr val="002060"/>
                </a:solidFill>
              </a:rPr>
              <a:t>يكتب بالشكل التالي(</a:t>
            </a:r>
            <a:r>
              <a:rPr lang="en-US" sz="2800" dirty="0">
                <a:solidFill>
                  <a:srgbClr val="002060"/>
                </a:solidFill>
              </a:rPr>
              <a:t>N60˚E</a:t>
            </a:r>
            <a:r>
              <a:rPr lang="ar-IQ" sz="2800" dirty="0">
                <a:solidFill>
                  <a:srgbClr val="002060"/>
                </a:solidFill>
              </a:rPr>
              <a:t>) او (</a:t>
            </a:r>
            <a:r>
              <a:rPr lang="en-US" sz="2800" dirty="0">
                <a:solidFill>
                  <a:srgbClr val="002060"/>
                </a:solidFill>
              </a:rPr>
              <a:t>S60˚W</a:t>
            </a:r>
            <a:r>
              <a:rPr lang="ar-IQ" sz="2800" dirty="0">
                <a:solidFill>
                  <a:srgbClr val="002060"/>
                </a:solidFill>
              </a:rPr>
              <a:t>) الشكل(</a:t>
            </a:r>
            <a:r>
              <a:rPr lang="en-US" sz="2800" dirty="0">
                <a:solidFill>
                  <a:srgbClr val="002060"/>
                </a:solidFill>
              </a:rPr>
              <a:t>1-1-C</a:t>
            </a:r>
            <a:r>
              <a:rPr lang="ar-IQ" sz="2800" dirty="0">
                <a:solidFill>
                  <a:srgbClr val="002060"/>
                </a:solidFill>
              </a:rPr>
              <a:t>).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FIELD </a:t>
            </a:r>
            <a:r>
              <a:rPr lang="en-US" b="1" dirty="0" smtClean="0">
                <a:solidFill>
                  <a:srgbClr val="002060"/>
                </a:solidFill>
              </a:rPr>
              <a:t>GEOLOGY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906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FIELD </a:t>
            </a:r>
            <a:r>
              <a:rPr lang="en-US" b="1" dirty="0" smtClean="0">
                <a:solidFill>
                  <a:srgbClr val="002060"/>
                </a:solidFill>
              </a:rPr>
              <a:t>GEOLOGY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4</a:t>
            </a:fld>
            <a:endParaRPr lang="ar-IQ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r="1329" b="29388"/>
          <a:stretch/>
        </p:blipFill>
        <p:spPr bwMode="auto">
          <a:xfrm>
            <a:off x="485505" y="756886"/>
            <a:ext cx="8478983" cy="4688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0472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ar-IQ" b="1" dirty="0">
                <a:solidFill>
                  <a:srgbClr val="002060"/>
                </a:solidFill>
              </a:rPr>
              <a:t>تمرين: 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ar-IQ" dirty="0">
                <a:solidFill>
                  <a:srgbClr val="002060"/>
                </a:solidFill>
              </a:rPr>
              <a:t>حدد أنواع الاتجاهات الأتية، ثم جد الأنواع الأخرى التي تقابلها، مع الرسم.</a:t>
            </a:r>
            <a:endParaRPr lang="en-US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</a:rPr>
              <a:t>350˚   ,   N120˚    ,    S80˚E     ,     S180˚     ,   230˚</a:t>
            </a:r>
            <a:endParaRPr lang="ar-IQ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ar-IQ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FIELD </a:t>
            </a:r>
            <a:r>
              <a:rPr lang="en-US" b="1" dirty="0" smtClean="0">
                <a:solidFill>
                  <a:srgbClr val="002060"/>
                </a:solidFill>
              </a:rPr>
              <a:t>GEOLOGY</a:t>
            </a:r>
            <a:endParaRPr lang="ar-IQ" b="1" dirty="0">
              <a:solidFill>
                <a:srgbClr val="00206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D0E7B-AEA3-4B7D-84D8-52D4F3B2227E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875538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232</Words>
  <Application>Microsoft Office PowerPoint</Application>
  <PresentationFormat>عرض على الشاشة (3:4)‏</PresentationFormat>
  <Paragraphs>31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نسق Office</vt:lpstr>
      <vt:lpstr>عرض تقديمي في PowerPoint</vt:lpstr>
      <vt:lpstr>الاتجاهات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FM</cp:lastModifiedBy>
  <cp:revision>118</cp:revision>
  <dcterms:created xsi:type="dcterms:W3CDTF">2020-03-04T14:47:57Z</dcterms:created>
  <dcterms:modified xsi:type="dcterms:W3CDTF">2022-10-07T08:19:54Z</dcterms:modified>
</cp:coreProperties>
</file>